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58" r:id="rId4"/>
    <p:sldId id="261" r:id="rId5"/>
    <p:sldId id="263" r:id="rId6"/>
  </p:sldIdLst>
  <p:sldSz cx="14630400" cy="8229600"/>
  <p:notesSz cx="8229600" cy="14630400"/>
  <p:embeddedFontLst>
    <p:embeddedFont>
      <p:font typeface="Alexandria Semi Bold" panose="020B0604020202020204" charset="-78"/>
      <p:regular r:id="rId8"/>
    </p:embeddedFont>
    <p:embeddedFont>
      <p:font typeface="Sitka Small" pitchFamily="2" charset="0"/>
      <p:regular r:id="rId9"/>
      <p:bold r:id="rId10"/>
      <p:italic r:id="rId11"/>
      <p:boldItalic r:id="rId12"/>
    </p:embeddedFont>
    <p:embeddedFont>
      <p:font typeface="Sora Ligh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73177D-E2B3-DB3D-CD77-06BDA364705C}" v="200" dt="2025-04-07T04:32:16.279"/>
    <p1510:client id="{DCC218EA-CA7F-8889-443E-CBDFB9CA76AD}" v="20" dt="2025-04-07T04:37:58.4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1690E-C609-4F3B-A1FF-541B354178F5}" type="datetimeFigureOut">
              <a:t>4/8/2025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2734E-809E-4124-886C-43AF5819A46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6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28623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Autonomous Vehicle Navigation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036576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 Capstone Project</a:t>
            </a:r>
            <a:endParaRPr lang="en-US" sz="1700" b="1" dirty="0"/>
          </a:p>
        </p:txBody>
      </p:sp>
      <p:sp>
        <p:nvSpPr>
          <p:cNvPr id="5" name="Text 2"/>
          <p:cNvSpPr/>
          <p:nvPr/>
        </p:nvSpPr>
        <p:spPr>
          <a:xfrm>
            <a:off x="758309" y="4627007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itka Small" pitchFamily="2" charset="0"/>
                <a:ea typeface="Sora Light" pitchFamily="34" charset="-122"/>
                <a:cs typeface="Sora Light" pitchFamily="34" charset="-120"/>
              </a:rPr>
              <a:t>This project enhances warehouse efficiency. It uses autonomous robots for navigation. The robots read orders and warehouse layouts.</a:t>
            </a:r>
            <a:endParaRPr lang="en-US" sz="1700" dirty="0">
              <a:latin typeface="Sitka Small" pitchFamily="2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58309" y="558034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3270528" y="5721132"/>
            <a:ext cx="5271893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50"/>
              </a:lnSpc>
            </a:pPr>
            <a:r>
              <a:rPr lang="en-US" sz="2100" b="1" dirty="0">
                <a:solidFill>
                  <a:srgbClr val="3B3535"/>
                </a:solidFill>
                <a:latin typeface="Sitka Small" pitchFamily="2" charset="0"/>
                <a:ea typeface="Sora Bold"/>
                <a:cs typeface="Sora Bold" pitchFamily="34" charset="-120"/>
              </a:rPr>
              <a:t>by Thrishala, Soumith, Dhruv, Afifa</a:t>
            </a:r>
            <a:endParaRPr lang="en-US" sz="2100" dirty="0">
              <a:latin typeface="Sitka Small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04049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itka Small" pitchFamily="2" charset="0"/>
                <a:ea typeface="Alexandria Semi Bold" pitchFamily="34" charset="-122"/>
                <a:cs typeface="Alexandria Semi Bold" pitchFamily="34" charset="-120"/>
              </a:rPr>
              <a:t>Knapsack &amp; Traveling Salesperson Problem</a:t>
            </a:r>
            <a:endParaRPr lang="en-US" sz="4450" dirty="0">
              <a:latin typeface="Sitka Small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44709" y="3790831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itka Small" pitchFamily="2" charset="0"/>
                <a:ea typeface="Sora Light" pitchFamily="34" charset="-122"/>
                <a:cs typeface="Sora Light" pitchFamily="34" charset="-120"/>
              </a:rPr>
              <a:t>We utilized the Knapsack problem to optimize item selection. The Traveling Salesperson Problem (TSP) determined shortest routes. This combination ensures efficiency.</a:t>
            </a:r>
            <a:endParaRPr lang="en-US" sz="1700" dirty="0">
              <a:latin typeface="Sitka Small" pitchFamily="2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5074682"/>
            <a:ext cx="541615" cy="54161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44709" y="5832872"/>
            <a:ext cx="23257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Knapsack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5398" y="5074682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5398" y="5832872"/>
            <a:ext cx="232588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TSP</a:t>
            </a:r>
            <a:endParaRPr lang="en-US" sz="2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6205" y="5074682"/>
            <a:ext cx="541615" cy="54161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1546205" y="5832872"/>
            <a:ext cx="23257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Optimization</a:t>
            </a:r>
            <a:endParaRPr lang="en-US" sz="2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1004C-F4E1-7C5A-96ED-39A0179F54E4}"/>
              </a:ext>
            </a:extLst>
          </p:cNvPr>
          <p:cNvSpPr/>
          <p:nvPr/>
        </p:nvSpPr>
        <p:spPr>
          <a:xfrm>
            <a:off x="12645189" y="7640052"/>
            <a:ext cx="1985211" cy="481263"/>
          </a:xfrm>
          <a:prstGeom prst="rect">
            <a:avLst/>
          </a:prstGeom>
          <a:solidFill>
            <a:srgbClr val="FFFAF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12071" y="5793073"/>
            <a:ext cx="1215568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endParaRPr lang="en-US" sz="4450" dirty="0">
              <a:solidFill>
                <a:srgbClr val="1F1E1E"/>
              </a:solidFill>
              <a:latin typeface="Alexandria Semi Bold"/>
              <a:cs typeface="Alexandria Semi Bold"/>
            </a:endParaRPr>
          </a:p>
        </p:txBody>
      </p:sp>
      <p:sp>
        <p:nvSpPr>
          <p:cNvPr id="3" name="Text 1"/>
          <p:cNvSpPr/>
          <p:nvPr/>
        </p:nvSpPr>
        <p:spPr>
          <a:xfrm>
            <a:off x="1512071" y="4368844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>
              <a:solidFill>
                <a:srgbClr val="3B3535"/>
              </a:solidFill>
              <a:latin typeface="Sora Light"/>
              <a:cs typeface="Sora Light"/>
            </a:endParaRPr>
          </a:p>
        </p:txBody>
      </p:sp>
      <p:sp>
        <p:nvSpPr>
          <p:cNvPr id="4" name="Text 2"/>
          <p:cNvSpPr/>
          <p:nvPr/>
        </p:nvSpPr>
        <p:spPr>
          <a:xfrm>
            <a:off x="6911974" y="78992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Sitka Small" pitchFamily="2" charset="0"/>
                <a:ea typeface="Alexandria Semi Bold" pitchFamily="34" charset="-122"/>
                <a:cs typeface="Alexandria Semi Bold" pitchFamily="34" charset="-120"/>
              </a:rPr>
              <a:t>Challenge</a:t>
            </a:r>
            <a:endParaRPr lang="en-US" sz="2200" dirty="0">
              <a:latin typeface="Sitka Small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911974" y="1152667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700" b="1" dirty="0">
                <a:solidFill>
                  <a:srgbClr val="3B3535"/>
                </a:solidFill>
                <a:latin typeface="Sitka Small" pitchFamily="2" charset="0"/>
                <a:ea typeface="Sora Light" pitchFamily="34" charset="-122"/>
                <a:cs typeface="Sora Light"/>
              </a:rPr>
              <a:t>Minimizing travel distance. Also, reducing order processing time. Implementing shortest distance in a warehouse system.</a:t>
            </a:r>
            <a:endParaRPr lang="en-US" sz="1700" b="1" dirty="0">
              <a:latin typeface="Sitka Small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907517" y="26434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Sitka Small" pitchFamily="2" charset="0"/>
                <a:ea typeface="Alexandria Semi Bold" pitchFamily="34" charset="-122"/>
                <a:cs typeface="Alexandria Semi Bold" pitchFamily="34" charset="-120"/>
              </a:rPr>
              <a:t>Solution</a:t>
            </a:r>
            <a:endParaRPr lang="en-US" sz="2200" dirty="0">
              <a:latin typeface="Sitka Small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6907517" y="3006180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700" b="1" dirty="0">
                <a:solidFill>
                  <a:srgbClr val="3B3535"/>
                </a:solidFill>
                <a:latin typeface="Sitka Small" pitchFamily="2" charset="0"/>
                <a:ea typeface="Sora Light" pitchFamily="34" charset="-122"/>
                <a:cs typeface="Sora Light"/>
              </a:rPr>
              <a:t>Autonomous navigation system. It optimizes routes effectively. It implements OOPs concepts of modularity and SOLID principles such as SRP.</a:t>
            </a:r>
            <a:endParaRPr lang="en-US" sz="1700" b="1" dirty="0">
              <a:latin typeface="Sitka Small" pitchFamily="2" charset="0"/>
            </a:endParaRPr>
          </a:p>
        </p:txBody>
      </p:sp>
      <p:pic>
        <p:nvPicPr>
          <p:cNvPr id="8" name="Picture 7" descr="A diagram of a warehouse system&#10;&#10;AI-generated content may be incorrect.">
            <a:extLst>
              <a:ext uri="{FF2B5EF4-FFF2-40B4-BE49-F238E27FC236}">
                <a16:creationId xmlns:a16="http://schemas.microsoft.com/office/drawing/2014/main" id="{26BF952E-EC6B-60F2-A658-4ED4F672D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89" y="206204"/>
            <a:ext cx="5962650" cy="37147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91B521-2C62-03D5-3C58-8935B7125B42}"/>
              </a:ext>
            </a:extLst>
          </p:cNvPr>
          <p:cNvSpPr txBox="1"/>
          <p:nvPr/>
        </p:nvSpPr>
        <p:spPr>
          <a:xfrm>
            <a:off x="247135" y="4368113"/>
            <a:ext cx="763647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Sitka Small" pitchFamily="2" charset="0"/>
              </a:rPr>
              <a:t>Encapsulation:</a:t>
            </a:r>
          </a:p>
          <a:p>
            <a:pPr>
              <a:buFont typeface=""/>
              <a:buChar char="•"/>
            </a:pPr>
            <a:r>
              <a:rPr lang="en-US">
                <a:latin typeface="Sitka Small" pitchFamily="2" charset="0"/>
              </a:rPr>
              <a:t>Each class (Order, Product, Vehicle, Warehouse, OrderManager, KnapsackSolver) encapsulates its data (member variables) and behavior (member functions).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4ADD52-E80A-834D-3755-20B6630EC21B}"/>
              </a:ext>
            </a:extLst>
          </p:cNvPr>
          <p:cNvSpPr txBox="1"/>
          <p:nvPr/>
        </p:nvSpPr>
        <p:spPr>
          <a:xfrm>
            <a:off x="7858897" y="4355756"/>
            <a:ext cx="6264875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lvl="1"/>
            <a:r>
              <a:rPr lang="en-US" b="1" dirty="0">
                <a:latin typeface="Sitka Small" pitchFamily="2" charset="0"/>
              </a:rPr>
              <a:t>Abstraction:</a:t>
            </a:r>
            <a:endParaRPr lang="en-US" b="1" dirty="0">
              <a:latin typeface="Sitka Small" pitchFamily="2" charset="0"/>
              <a:ea typeface="Calibri" panose="020F0502020204030204"/>
              <a:cs typeface="Calibri" panose="020F0502020204030204"/>
            </a:endParaRPr>
          </a:p>
          <a:p>
            <a:pPr marL="0" lvl="1"/>
            <a:r>
              <a:rPr lang="en-US" dirty="0">
                <a:latin typeface="Sitka Small" pitchFamily="2" charset="0"/>
              </a:rPr>
              <a:t>Classes provide abstract representations of real-world entities. For example, the Vehicle class abstracts the behavior of a vehicle in the warehouse, and the Warehouse class abstracts the warehouse layout.</a:t>
            </a:r>
            <a:endParaRPr lang="en-US" dirty="0">
              <a:latin typeface="Sitka Small" pitchFamily="2" charset="0"/>
              <a:ea typeface="Calibri" panose="020F0502020204030204"/>
              <a:cs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0C2CCA-BBD7-BBB3-7E01-6779D3879443}"/>
              </a:ext>
            </a:extLst>
          </p:cNvPr>
          <p:cNvSpPr/>
          <p:nvPr/>
        </p:nvSpPr>
        <p:spPr>
          <a:xfrm>
            <a:off x="12536904" y="7640052"/>
            <a:ext cx="1985211" cy="481263"/>
          </a:xfrm>
          <a:prstGeom prst="rect">
            <a:avLst/>
          </a:prstGeom>
          <a:solidFill>
            <a:srgbClr val="FFFAF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234" y="571381"/>
            <a:ext cx="13175933" cy="1367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Object-Oriented Programming (OOPs) Approach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110294" y="1612580"/>
            <a:ext cx="13175933" cy="664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itka Small" pitchFamily="2" charset="0"/>
                <a:ea typeface="Sora Light" pitchFamily="34" charset="-122"/>
                <a:cs typeface="Sora Light" pitchFamily="34" charset="-120"/>
              </a:rPr>
              <a:t>OOP concepts improved code organization. Class diagrams define system architecture. This approach provides modularity and maintainability.</a:t>
            </a:r>
            <a:endParaRPr lang="en-US" sz="1600" dirty="0">
              <a:latin typeface="Sitka Small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963460" y="4156591"/>
            <a:ext cx="2734270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endParaRPr lang="en-US" sz="2150" dirty="0">
              <a:solidFill>
                <a:srgbClr val="3B3535"/>
              </a:solidFill>
              <a:latin typeface="Alexandria Semi Bold"/>
              <a:cs typeface="Alexandria Semi Bold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31672" y="4043303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endParaRPr lang="en-US" sz="2400" dirty="0">
              <a:solidFill>
                <a:srgbClr val="3B3535"/>
              </a:solidFill>
              <a:latin typeface="Alexandria Semi Bold"/>
              <a:cs typeface="Alexandria Semi Bold"/>
            </a:endParaRPr>
          </a:p>
        </p:txBody>
      </p:sp>
      <p:sp>
        <p:nvSpPr>
          <p:cNvPr id="7" name="Text 4"/>
          <p:cNvSpPr/>
          <p:nvPr/>
        </p:nvSpPr>
        <p:spPr>
          <a:xfrm>
            <a:off x="9932670" y="4156591"/>
            <a:ext cx="2734270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50" dirty="0">
              <a:solidFill>
                <a:srgbClr val="3B3535"/>
              </a:solidFill>
              <a:latin typeface="Alexandria Semi Bold"/>
              <a:cs typeface="Alexandria Semi Bold"/>
            </a:endParaRPr>
          </a:p>
        </p:txBody>
      </p:sp>
      <p:sp>
        <p:nvSpPr>
          <p:cNvPr id="9" name="Text 5"/>
          <p:cNvSpPr/>
          <p:nvPr/>
        </p:nvSpPr>
        <p:spPr>
          <a:xfrm>
            <a:off x="8480286" y="4435852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endParaRPr lang="en-US" sz="2400" dirty="0">
              <a:solidFill>
                <a:srgbClr val="3B3535"/>
              </a:solidFill>
              <a:latin typeface="Alexandria Semi Bold"/>
              <a:cs typeface="Alexandria Semi Bold"/>
            </a:endParaRPr>
          </a:p>
        </p:txBody>
      </p:sp>
      <p:sp>
        <p:nvSpPr>
          <p:cNvPr id="10" name="Text 6"/>
          <p:cNvSpPr/>
          <p:nvPr/>
        </p:nvSpPr>
        <p:spPr>
          <a:xfrm>
            <a:off x="9932670" y="6618208"/>
            <a:ext cx="2734270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50" dirty="0">
              <a:solidFill>
                <a:srgbClr val="3B3535"/>
              </a:solidFill>
              <a:latin typeface="Alexandria Semi Bold"/>
              <a:cs typeface="Alexandria Semi Bold"/>
            </a:endParaRPr>
          </a:p>
        </p:txBody>
      </p:sp>
      <p:sp>
        <p:nvSpPr>
          <p:cNvPr id="12" name="Text 7"/>
          <p:cNvSpPr/>
          <p:nvPr/>
        </p:nvSpPr>
        <p:spPr>
          <a:xfrm>
            <a:off x="8087737" y="6684466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endParaRPr lang="en-US" sz="2400" dirty="0">
              <a:solidFill>
                <a:srgbClr val="3B3535"/>
              </a:solidFill>
              <a:latin typeface="Alexandria Semi Bold"/>
              <a:cs typeface="Alexandria Semi Bold"/>
            </a:endParaRPr>
          </a:p>
        </p:txBody>
      </p:sp>
      <p:sp>
        <p:nvSpPr>
          <p:cNvPr id="15" name="Text 9"/>
          <p:cNvSpPr/>
          <p:nvPr/>
        </p:nvSpPr>
        <p:spPr>
          <a:xfrm>
            <a:off x="5839123" y="6291917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endParaRPr lang="en-US" sz="2400" dirty="0">
              <a:solidFill>
                <a:srgbClr val="3B3535"/>
              </a:solidFill>
              <a:latin typeface="Alexandria Semi Bold"/>
              <a:cs typeface="Alexandria Semi Bold"/>
            </a:endParaRPr>
          </a:p>
        </p:txBody>
      </p:sp>
      <p:pic>
        <p:nvPicPr>
          <p:cNvPr id="16" name="Picture 15" descr="A screenshot of a diagram&#10;&#10;AI-generated content may be incorrect.">
            <a:extLst>
              <a:ext uri="{FF2B5EF4-FFF2-40B4-BE49-F238E27FC236}">
                <a16:creationId xmlns:a16="http://schemas.microsoft.com/office/drawing/2014/main" id="{6A57EE14-1EF9-4BB1-C4B8-8E725D9B0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459" y="3429000"/>
            <a:ext cx="14321482" cy="4800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4781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Future Improvements and Scalability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398157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itka Small" pitchFamily="2" charset="0"/>
                <a:ea typeface="Sora Light" pitchFamily="34" charset="-122"/>
                <a:cs typeface="Sora Light" pitchFamily="34" charset="-120"/>
              </a:rPr>
              <a:t>Future work includes improving algorithms. Enhancing scalability is crucial for larger warehouses. This ensures the system can adapt to evolving needs.</a:t>
            </a:r>
            <a:endParaRPr lang="en-US" sz="1700" dirty="0">
              <a:latin typeface="Sitka Small" pitchFamily="2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3682008"/>
            <a:ext cx="1083231" cy="129992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66461" y="389858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Algorithm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166461" y="4384715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Improve pathfinding</a:t>
            </a:r>
            <a:endParaRPr lang="en-US" sz="17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981932"/>
            <a:ext cx="1083231" cy="129992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66461" y="51864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166461" y="5684639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Support larger warehouses</a:t>
            </a:r>
            <a:endParaRPr lang="en-US" sz="17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6281857"/>
            <a:ext cx="1083231" cy="129992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66461" y="649843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Enhancements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166461" y="6984563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Further optimization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246</Words>
  <Application>Microsoft Office PowerPoint</Application>
  <PresentationFormat>Custom</PresentationFormat>
  <Paragraphs>32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Alexandria Semi Bold</vt:lpstr>
      <vt:lpstr>Arial</vt:lpstr>
      <vt:lpstr>Calibri</vt:lpstr>
      <vt:lpstr>Sitka Small</vt:lpstr>
      <vt:lpstr>Sora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Sarda, Dhruv (Contractor)</cp:lastModifiedBy>
  <cp:revision>73</cp:revision>
  <dcterms:created xsi:type="dcterms:W3CDTF">2025-04-07T04:10:02Z</dcterms:created>
  <dcterms:modified xsi:type="dcterms:W3CDTF">2025-04-08T05:41:59Z</dcterms:modified>
</cp:coreProperties>
</file>